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8"/>
  </p:notesMasterIdLst>
  <p:sldIdLst>
    <p:sldId id="260" r:id="rId2"/>
    <p:sldId id="272" r:id="rId3"/>
    <p:sldId id="258" r:id="rId4"/>
    <p:sldId id="259" r:id="rId5"/>
    <p:sldId id="261" r:id="rId6"/>
    <p:sldId id="262" r:id="rId7"/>
    <p:sldId id="263" r:id="rId8"/>
    <p:sldId id="274" r:id="rId9"/>
    <p:sldId id="264" r:id="rId10"/>
    <p:sldId id="265" r:id="rId11"/>
    <p:sldId id="271" r:id="rId12"/>
    <p:sldId id="266" r:id="rId13"/>
    <p:sldId id="267" r:id="rId14"/>
    <p:sldId id="268" r:id="rId15"/>
    <p:sldId id="270" r:id="rId16"/>
    <p:sldId id="269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85091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19" autoAdjust="0"/>
    <p:restoredTop sz="84673" autoAdjust="0"/>
  </p:normalViewPr>
  <p:slideViewPr>
    <p:cSldViewPr>
      <p:cViewPr>
        <p:scale>
          <a:sx n="50" d="100"/>
          <a:sy n="50" d="100"/>
        </p:scale>
        <p:origin x="-444" y="-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0" d="100"/>
        <a:sy n="7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388B0EE-251B-42C6-BF90-75C63F906DDD}" type="doc">
      <dgm:prSet loTypeId="urn:microsoft.com/office/officeart/2005/8/layout/lProcess3" loCatId="process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659E04A-0C28-498D-9F27-4E7CC1B4C0D6}">
      <dgm:prSet custT="1"/>
      <dgm:spPr>
        <a:solidFill>
          <a:schemeClr val="accent5">
            <a:lumMod val="60000"/>
            <a:lumOff val="40000"/>
          </a:schemeClr>
        </a:solidFill>
        <a:ln w="38100"/>
      </dgm:spPr>
      <dgm:t>
        <a:bodyPr>
          <a:sp3d extrusionH="57150">
            <a:bevelT w="69850" h="69850" prst="divot"/>
          </a:sp3d>
        </a:bodyPr>
        <a:lstStyle/>
        <a:p>
          <a:pPr rtl="0"/>
          <a:r>
            <a:rPr lang="en-US" sz="3600" b="1" dirty="0" err="1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বিষয়</a:t>
          </a:r>
          <a:r>
            <a:rPr lang="en-US" sz="3600" b="1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:</a:t>
          </a:r>
          <a:endParaRPr lang="en-US" sz="3600" b="1" dirty="0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gm:t>
    </dgm:pt>
    <dgm:pt modelId="{7F50D43D-8DC6-4F99-B6A6-13FFFFAD800D}" type="parTrans" cxnId="{76BAC90E-D8FC-47B5-B63A-A9B3DC8FC0F7}">
      <dgm:prSet/>
      <dgm:spPr/>
      <dgm:t>
        <a:bodyPr/>
        <a:lstStyle/>
        <a:p>
          <a:endParaRPr lang="en-US"/>
        </a:p>
      </dgm:t>
    </dgm:pt>
    <dgm:pt modelId="{62A1E71B-AD19-473F-B43F-8FA041D114C5}" type="sibTrans" cxnId="{76BAC90E-D8FC-47B5-B63A-A9B3DC8FC0F7}">
      <dgm:prSet/>
      <dgm:spPr/>
      <dgm:t>
        <a:bodyPr/>
        <a:lstStyle/>
        <a:p>
          <a:endParaRPr lang="en-US"/>
        </a:p>
      </dgm:t>
    </dgm:pt>
    <dgm:pt modelId="{1C705A05-31B1-4D4A-A6D6-30E96A826AD0}">
      <dgm:prSet custT="1"/>
      <dgm:spPr>
        <a:solidFill>
          <a:schemeClr val="accent5">
            <a:lumMod val="60000"/>
            <a:lumOff val="40000"/>
          </a:schemeClr>
        </a:solidFill>
      </dgm:spPr>
      <dgm:t>
        <a:bodyPr>
          <a:sp3d extrusionH="57150">
            <a:bevelT w="69850" h="69850" prst="divot"/>
          </a:sp3d>
        </a:bodyPr>
        <a:lstStyle/>
        <a:p>
          <a:pPr rtl="0"/>
          <a:r>
            <a:rPr lang="en-US" sz="3600" b="1" dirty="0" err="1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শ্রেণি</a:t>
          </a:r>
          <a:r>
            <a:rPr lang="en-US" sz="3600" b="1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:</a:t>
          </a:r>
          <a:endParaRPr lang="bn-BD" sz="900" b="1" dirty="0">
            <a:solidFill>
              <a:schemeClr val="tx1"/>
            </a:solidFill>
          </a:endParaRPr>
        </a:p>
      </dgm:t>
    </dgm:pt>
    <dgm:pt modelId="{9B7D714A-10FA-414C-9025-E0E58AD5DE2B}" type="parTrans" cxnId="{5FD2F97E-A5FB-42B3-AC42-426933779C72}">
      <dgm:prSet/>
      <dgm:spPr/>
      <dgm:t>
        <a:bodyPr/>
        <a:lstStyle/>
        <a:p>
          <a:endParaRPr lang="en-US"/>
        </a:p>
      </dgm:t>
    </dgm:pt>
    <dgm:pt modelId="{B7100933-A49E-4A44-970A-A05FE058D16D}" type="sibTrans" cxnId="{5FD2F97E-A5FB-42B3-AC42-426933779C72}">
      <dgm:prSet/>
      <dgm:spPr/>
      <dgm:t>
        <a:bodyPr/>
        <a:lstStyle/>
        <a:p>
          <a:endParaRPr lang="en-US"/>
        </a:p>
      </dgm:t>
    </dgm:pt>
    <dgm:pt modelId="{40F45E5F-5E3D-4539-BFBA-56B9AC8048B4}">
      <dgm:prSet custT="1"/>
      <dgm:spPr>
        <a:solidFill>
          <a:schemeClr val="accent5">
            <a:lumMod val="60000"/>
            <a:lumOff val="40000"/>
          </a:schemeClr>
        </a:solidFill>
      </dgm:spPr>
      <dgm:t>
        <a:bodyPr>
          <a:sp3d extrusionH="57150">
            <a:bevelT w="69850" h="69850" prst="divot"/>
          </a:sp3d>
        </a:bodyPr>
        <a:lstStyle/>
        <a:p>
          <a:pPr rtl="0"/>
          <a:r>
            <a:rPr lang="en-US" sz="3600" b="1" dirty="0" err="1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পাঠ</a:t>
          </a:r>
          <a:r>
            <a:rPr lang="en-US" sz="3600" b="1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3600" b="1" dirty="0" err="1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শিরোনাম</a:t>
          </a:r>
          <a:r>
            <a:rPr lang="en-US" sz="3600" b="1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:</a:t>
          </a:r>
          <a:endParaRPr lang="bn-BD" sz="3600" b="1" dirty="0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gm:t>
    </dgm:pt>
    <dgm:pt modelId="{9B316AD0-F8D0-479E-A785-158FBC3A6DBD}" type="parTrans" cxnId="{FFF800FB-1E2C-4825-B702-459BB46EE70C}">
      <dgm:prSet/>
      <dgm:spPr/>
      <dgm:t>
        <a:bodyPr/>
        <a:lstStyle/>
        <a:p>
          <a:endParaRPr lang="en-US"/>
        </a:p>
      </dgm:t>
    </dgm:pt>
    <dgm:pt modelId="{3E974C4B-4B2F-4263-A415-57F969D8FDC5}" type="sibTrans" cxnId="{FFF800FB-1E2C-4825-B702-459BB46EE70C}">
      <dgm:prSet/>
      <dgm:spPr/>
      <dgm:t>
        <a:bodyPr/>
        <a:lstStyle/>
        <a:p>
          <a:endParaRPr lang="en-US"/>
        </a:p>
      </dgm:t>
    </dgm:pt>
    <dgm:pt modelId="{06FB0A48-0098-42A9-893E-A839F2272DCC}">
      <dgm:prSet custT="1"/>
      <dgm:spPr>
        <a:solidFill>
          <a:schemeClr val="accent5">
            <a:lumMod val="60000"/>
            <a:lumOff val="40000"/>
          </a:schemeClr>
        </a:solidFill>
      </dgm:spPr>
      <dgm:t>
        <a:bodyPr>
          <a:sp3d extrusionH="57150">
            <a:bevelT w="69850" h="69850" prst="divot"/>
          </a:sp3d>
        </a:bodyPr>
        <a:lstStyle/>
        <a:p>
          <a:pPr rtl="0"/>
          <a:r>
            <a:rPr lang="bn-BD" sz="3600" b="1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পাঠ্যাংশঃ  </a:t>
          </a:r>
          <a:endParaRPr lang="bn-BD" sz="3600" b="1" dirty="0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gm:t>
    </dgm:pt>
    <dgm:pt modelId="{63234577-2636-4439-B3D7-F53C708EAEF9}" type="parTrans" cxnId="{28BFD4E6-4D25-4C05-8148-489E7FB8A9B1}">
      <dgm:prSet/>
      <dgm:spPr/>
      <dgm:t>
        <a:bodyPr/>
        <a:lstStyle/>
        <a:p>
          <a:endParaRPr lang="en-US"/>
        </a:p>
      </dgm:t>
    </dgm:pt>
    <dgm:pt modelId="{500BA530-9815-4753-B08E-D879F1B81B1E}" type="sibTrans" cxnId="{28BFD4E6-4D25-4C05-8148-489E7FB8A9B1}">
      <dgm:prSet/>
      <dgm:spPr/>
      <dgm:t>
        <a:bodyPr/>
        <a:lstStyle/>
        <a:p>
          <a:endParaRPr lang="en-US"/>
        </a:p>
      </dgm:t>
    </dgm:pt>
    <dgm:pt modelId="{AE88B93A-BDBC-4226-98DB-2A17FCB3AF0B}" type="pres">
      <dgm:prSet presAssocID="{3388B0EE-251B-42C6-BF90-75C63F906DDD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EE892EA0-FAD2-4B95-AC7F-AFD30ACB61A2}" type="pres">
      <dgm:prSet presAssocID="{B659E04A-0C28-498D-9F27-4E7CC1B4C0D6}" presName="horFlow" presStyleCnt="0"/>
      <dgm:spPr/>
    </dgm:pt>
    <dgm:pt modelId="{E049D414-797D-45B1-9842-C9D3E2F1D3F2}" type="pres">
      <dgm:prSet presAssocID="{B659E04A-0C28-498D-9F27-4E7CC1B4C0D6}" presName="bigChev" presStyleLbl="node1" presStyleIdx="0" presStyleCnt="4" custScaleX="56782" custScaleY="41175" custLinFactNeighborX="-37316" custLinFactNeighborY="-86"/>
      <dgm:spPr/>
      <dgm:t>
        <a:bodyPr/>
        <a:lstStyle/>
        <a:p>
          <a:endParaRPr lang="en-US"/>
        </a:p>
      </dgm:t>
    </dgm:pt>
    <dgm:pt modelId="{679DAA0A-FF81-4922-8FB5-66D897CD7AB1}" type="pres">
      <dgm:prSet presAssocID="{B659E04A-0C28-498D-9F27-4E7CC1B4C0D6}" presName="vSp" presStyleCnt="0"/>
      <dgm:spPr/>
    </dgm:pt>
    <dgm:pt modelId="{5A94285F-FC0F-4870-BC5B-7B819B9E754B}" type="pres">
      <dgm:prSet presAssocID="{1C705A05-31B1-4D4A-A6D6-30E96A826AD0}" presName="horFlow" presStyleCnt="0"/>
      <dgm:spPr/>
    </dgm:pt>
    <dgm:pt modelId="{B4BF4297-CAD6-4EE0-A97B-C804C01B19C7}" type="pres">
      <dgm:prSet presAssocID="{1C705A05-31B1-4D4A-A6D6-30E96A826AD0}" presName="bigChev" presStyleLbl="node1" presStyleIdx="1" presStyleCnt="4" custScaleX="57818" custScaleY="42413" custLinFactNeighborX="-36202" custLinFactNeighborY="517"/>
      <dgm:spPr/>
      <dgm:t>
        <a:bodyPr/>
        <a:lstStyle/>
        <a:p>
          <a:endParaRPr lang="en-US"/>
        </a:p>
      </dgm:t>
    </dgm:pt>
    <dgm:pt modelId="{E2FA8CAC-A02B-48E9-BAB6-8AAD6F2997FC}" type="pres">
      <dgm:prSet presAssocID="{1C705A05-31B1-4D4A-A6D6-30E96A826AD0}" presName="vSp" presStyleCnt="0"/>
      <dgm:spPr/>
    </dgm:pt>
    <dgm:pt modelId="{12313E68-A2E2-408C-BE65-2C8AA7515752}" type="pres">
      <dgm:prSet presAssocID="{40F45E5F-5E3D-4539-BFBA-56B9AC8048B4}" presName="horFlow" presStyleCnt="0"/>
      <dgm:spPr/>
    </dgm:pt>
    <dgm:pt modelId="{1C465FEA-BD72-4E37-8455-5DB3EB51F223}" type="pres">
      <dgm:prSet presAssocID="{40F45E5F-5E3D-4539-BFBA-56B9AC8048B4}" presName="bigChev" presStyleLbl="node1" presStyleIdx="2" presStyleCnt="4" custScaleX="59277" custScaleY="43338" custLinFactNeighborX="-36564" custLinFactNeighborY="-711"/>
      <dgm:spPr/>
      <dgm:t>
        <a:bodyPr/>
        <a:lstStyle/>
        <a:p>
          <a:endParaRPr lang="en-US"/>
        </a:p>
      </dgm:t>
    </dgm:pt>
    <dgm:pt modelId="{CE2447B2-45C0-427A-9956-8DD45AB9D71D}" type="pres">
      <dgm:prSet presAssocID="{40F45E5F-5E3D-4539-BFBA-56B9AC8048B4}" presName="vSp" presStyleCnt="0"/>
      <dgm:spPr/>
    </dgm:pt>
    <dgm:pt modelId="{BDD90310-7475-4CB0-A8F9-BFB511C5B236}" type="pres">
      <dgm:prSet presAssocID="{06FB0A48-0098-42A9-893E-A839F2272DCC}" presName="horFlow" presStyleCnt="0"/>
      <dgm:spPr/>
    </dgm:pt>
    <dgm:pt modelId="{FB7CA399-E171-42E6-9F59-3E92AC6C49CE}" type="pres">
      <dgm:prSet presAssocID="{06FB0A48-0098-42A9-893E-A839F2272DCC}" presName="bigChev" presStyleLbl="node1" presStyleIdx="3" presStyleCnt="4" custScaleX="60030" custScaleY="44819" custLinFactNeighborX="-37317" custLinFactNeighborY="86"/>
      <dgm:spPr/>
      <dgm:t>
        <a:bodyPr/>
        <a:lstStyle/>
        <a:p>
          <a:endParaRPr lang="en-US"/>
        </a:p>
      </dgm:t>
    </dgm:pt>
  </dgm:ptLst>
  <dgm:cxnLst>
    <dgm:cxn modelId="{1295D993-DD86-487F-99E2-7C11A1180D99}" type="presOf" srcId="{40F45E5F-5E3D-4539-BFBA-56B9AC8048B4}" destId="{1C465FEA-BD72-4E37-8455-5DB3EB51F223}" srcOrd="0" destOrd="0" presId="urn:microsoft.com/office/officeart/2005/8/layout/lProcess3"/>
    <dgm:cxn modelId="{76BAC90E-D8FC-47B5-B63A-A9B3DC8FC0F7}" srcId="{3388B0EE-251B-42C6-BF90-75C63F906DDD}" destId="{B659E04A-0C28-498D-9F27-4E7CC1B4C0D6}" srcOrd="0" destOrd="0" parTransId="{7F50D43D-8DC6-4F99-B6A6-13FFFFAD800D}" sibTransId="{62A1E71B-AD19-473F-B43F-8FA041D114C5}"/>
    <dgm:cxn modelId="{5E034429-6A4E-4553-8D0B-7C58054B5AB4}" type="presOf" srcId="{1C705A05-31B1-4D4A-A6D6-30E96A826AD0}" destId="{B4BF4297-CAD6-4EE0-A97B-C804C01B19C7}" srcOrd="0" destOrd="0" presId="urn:microsoft.com/office/officeart/2005/8/layout/lProcess3"/>
    <dgm:cxn modelId="{1B7FA6BC-0D57-4153-813D-BF3B4778C98E}" type="presOf" srcId="{06FB0A48-0098-42A9-893E-A839F2272DCC}" destId="{FB7CA399-E171-42E6-9F59-3E92AC6C49CE}" srcOrd="0" destOrd="0" presId="urn:microsoft.com/office/officeart/2005/8/layout/lProcess3"/>
    <dgm:cxn modelId="{FFF800FB-1E2C-4825-B702-459BB46EE70C}" srcId="{3388B0EE-251B-42C6-BF90-75C63F906DDD}" destId="{40F45E5F-5E3D-4539-BFBA-56B9AC8048B4}" srcOrd="2" destOrd="0" parTransId="{9B316AD0-F8D0-479E-A785-158FBC3A6DBD}" sibTransId="{3E974C4B-4B2F-4263-A415-57F969D8FDC5}"/>
    <dgm:cxn modelId="{28BFD4E6-4D25-4C05-8148-489E7FB8A9B1}" srcId="{3388B0EE-251B-42C6-BF90-75C63F906DDD}" destId="{06FB0A48-0098-42A9-893E-A839F2272DCC}" srcOrd="3" destOrd="0" parTransId="{63234577-2636-4439-B3D7-F53C708EAEF9}" sibTransId="{500BA530-9815-4753-B08E-D879F1B81B1E}"/>
    <dgm:cxn modelId="{30780E78-71A5-4507-A4A3-AF13A7D16D4B}" type="presOf" srcId="{3388B0EE-251B-42C6-BF90-75C63F906DDD}" destId="{AE88B93A-BDBC-4226-98DB-2A17FCB3AF0B}" srcOrd="0" destOrd="0" presId="urn:microsoft.com/office/officeart/2005/8/layout/lProcess3"/>
    <dgm:cxn modelId="{5FD2F97E-A5FB-42B3-AC42-426933779C72}" srcId="{3388B0EE-251B-42C6-BF90-75C63F906DDD}" destId="{1C705A05-31B1-4D4A-A6D6-30E96A826AD0}" srcOrd="1" destOrd="0" parTransId="{9B7D714A-10FA-414C-9025-E0E58AD5DE2B}" sibTransId="{B7100933-A49E-4A44-970A-A05FE058D16D}"/>
    <dgm:cxn modelId="{1C5018F2-C36C-41C8-B464-455AF907CE4E}" type="presOf" srcId="{B659E04A-0C28-498D-9F27-4E7CC1B4C0D6}" destId="{E049D414-797D-45B1-9842-C9D3E2F1D3F2}" srcOrd="0" destOrd="0" presId="urn:microsoft.com/office/officeart/2005/8/layout/lProcess3"/>
    <dgm:cxn modelId="{ECCE5E8B-E6A6-4C0F-8142-5D6B8D03953B}" type="presParOf" srcId="{AE88B93A-BDBC-4226-98DB-2A17FCB3AF0B}" destId="{EE892EA0-FAD2-4B95-AC7F-AFD30ACB61A2}" srcOrd="0" destOrd="0" presId="urn:microsoft.com/office/officeart/2005/8/layout/lProcess3"/>
    <dgm:cxn modelId="{2E2E095F-5651-4DFA-A966-F8480DEE395B}" type="presParOf" srcId="{EE892EA0-FAD2-4B95-AC7F-AFD30ACB61A2}" destId="{E049D414-797D-45B1-9842-C9D3E2F1D3F2}" srcOrd="0" destOrd="0" presId="urn:microsoft.com/office/officeart/2005/8/layout/lProcess3"/>
    <dgm:cxn modelId="{AD67545D-8314-4919-9FBF-B5191EA135BB}" type="presParOf" srcId="{AE88B93A-BDBC-4226-98DB-2A17FCB3AF0B}" destId="{679DAA0A-FF81-4922-8FB5-66D897CD7AB1}" srcOrd="1" destOrd="0" presId="urn:microsoft.com/office/officeart/2005/8/layout/lProcess3"/>
    <dgm:cxn modelId="{16207D28-41E4-4E6E-B7DD-EF7CD3EC61C2}" type="presParOf" srcId="{AE88B93A-BDBC-4226-98DB-2A17FCB3AF0B}" destId="{5A94285F-FC0F-4870-BC5B-7B819B9E754B}" srcOrd="2" destOrd="0" presId="urn:microsoft.com/office/officeart/2005/8/layout/lProcess3"/>
    <dgm:cxn modelId="{2CD00CED-FF18-4485-9874-D87CA7B4AFB5}" type="presParOf" srcId="{5A94285F-FC0F-4870-BC5B-7B819B9E754B}" destId="{B4BF4297-CAD6-4EE0-A97B-C804C01B19C7}" srcOrd="0" destOrd="0" presId="urn:microsoft.com/office/officeart/2005/8/layout/lProcess3"/>
    <dgm:cxn modelId="{D66B8102-6944-487F-81FE-7F64A8DE24C2}" type="presParOf" srcId="{AE88B93A-BDBC-4226-98DB-2A17FCB3AF0B}" destId="{E2FA8CAC-A02B-48E9-BAB6-8AAD6F2997FC}" srcOrd="3" destOrd="0" presId="urn:microsoft.com/office/officeart/2005/8/layout/lProcess3"/>
    <dgm:cxn modelId="{CF7C8AA2-CA1C-451E-9C73-B0708D2C40A2}" type="presParOf" srcId="{AE88B93A-BDBC-4226-98DB-2A17FCB3AF0B}" destId="{12313E68-A2E2-408C-BE65-2C8AA7515752}" srcOrd="4" destOrd="0" presId="urn:microsoft.com/office/officeart/2005/8/layout/lProcess3"/>
    <dgm:cxn modelId="{7F737AD9-6D45-4743-8316-AD8A07825B15}" type="presParOf" srcId="{12313E68-A2E2-408C-BE65-2C8AA7515752}" destId="{1C465FEA-BD72-4E37-8455-5DB3EB51F223}" srcOrd="0" destOrd="0" presId="urn:microsoft.com/office/officeart/2005/8/layout/lProcess3"/>
    <dgm:cxn modelId="{0C04C9AA-83F2-49F0-ACE0-049333D0121C}" type="presParOf" srcId="{AE88B93A-BDBC-4226-98DB-2A17FCB3AF0B}" destId="{CE2447B2-45C0-427A-9956-8DD45AB9D71D}" srcOrd="5" destOrd="0" presId="urn:microsoft.com/office/officeart/2005/8/layout/lProcess3"/>
    <dgm:cxn modelId="{252282D0-AAC7-427D-AB00-4FAB4177DE83}" type="presParOf" srcId="{AE88B93A-BDBC-4226-98DB-2A17FCB3AF0B}" destId="{BDD90310-7475-4CB0-A8F9-BFB511C5B236}" srcOrd="6" destOrd="0" presId="urn:microsoft.com/office/officeart/2005/8/layout/lProcess3"/>
    <dgm:cxn modelId="{3183CDFD-F348-4914-B511-39571EF87612}" type="presParOf" srcId="{BDD90310-7475-4CB0-A8F9-BFB511C5B236}" destId="{FB7CA399-E171-42E6-9F59-3E92AC6C49CE}" srcOrd="0" destOrd="0" presId="urn:microsoft.com/office/officeart/2005/8/layout/lProcess3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281AB6-F8AE-4B73-84F3-25D9398650F9}" type="datetimeFigureOut">
              <a:rPr lang="en-US" smtClean="0"/>
              <a:pPr/>
              <a:t>5/27/2017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13D1EE-EF57-4451-ABE7-9BB6B32B636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13D1EE-EF57-4451-ABE7-9BB6B32B636E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13D1EE-EF57-4451-ABE7-9BB6B32B636E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5/27/2017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5/27/2017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124200" y="0"/>
            <a:ext cx="2286000" cy="110799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BD" sz="6600" dirty="0" smtClean="0">
                <a:latin typeface="NikoshBAN" pitchFamily="2" charset="0"/>
                <a:cs typeface="NikoshBAN" pitchFamily="2" charset="0"/>
              </a:rPr>
              <a:t>শুভেচ্ছা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26" name="Picture 2" descr="E:\Image\14770_525022884196296_2034574334_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81200" y="1447800"/>
            <a:ext cx="4895850" cy="489585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62000" y="259080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" y="1981200"/>
            <a:ext cx="838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48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" y="3276600"/>
            <a:ext cx="7315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5400" dirty="0" smtClean="0">
                <a:latin typeface="NikoshBAN" pitchFamily="2" charset="0"/>
                <a:cs typeface="NikoshBAN" pitchFamily="2" charset="0"/>
              </a:rPr>
              <a:t>    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81000" y="4419600"/>
            <a:ext cx="6096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04800" y="5715000"/>
            <a:ext cx="5715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2057400" y="685800"/>
            <a:ext cx="4876800" cy="1066800"/>
          </a:xfrm>
          <a:blipFill>
            <a:blip r:embed="rId3"/>
            <a:tile tx="0" ty="0" sx="100000" sy="100000" flip="none" algn="tl"/>
          </a:blipFill>
          <a:ln>
            <a:solidFill>
              <a:srgbClr val="FF0000"/>
            </a:solidFill>
          </a:ln>
        </p:spPr>
        <p:txBody>
          <a:bodyPr>
            <a:noAutofit/>
          </a:bodyPr>
          <a:lstStyle/>
          <a:p>
            <a:r>
              <a:rPr lang="bn-BD" sz="8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শিক্ষকের পাঠ</a:t>
            </a:r>
            <a:endParaRPr lang="en-US" sz="88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819400" y="990601"/>
            <a:ext cx="3124200" cy="1200329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bn-BD" sz="7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নীরব পাঠ</a:t>
            </a:r>
            <a:endParaRPr lang="en-US" sz="72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600200" y="2590800"/>
            <a:ext cx="525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2895600" y="381000"/>
            <a:ext cx="3124200" cy="914400"/>
          </a:xfrm>
          <a:ln>
            <a:solidFill>
              <a:srgbClr val="0070C0"/>
            </a:solidFill>
          </a:ln>
        </p:spPr>
        <p:txBody>
          <a:bodyPr>
            <a:noAutofit/>
          </a:bodyPr>
          <a:lstStyle/>
          <a:p>
            <a:r>
              <a:rPr lang="bn-BD" sz="7200" dirty="0" smtClean="0">
                <a:latin typeface="NikoshBAN" pitchFamily="2" charset="0"/>
                <a:cs typeface="NikoshBAN" pitchFamily="2" charset="0"/>
              </a:rPr>
              <a:t>দলীয় কাজ</a:t>
            </a:r>
            <a:endParaRPr lang="en-US" sz="7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219200" y="2286000"/>
            <a:ext cx="541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itle 3"/>
          <p:cNvSpPr>
            <a:spLocks noGrp="1"/>
          </p:cNvSpPr>
          <p:nvPr/>
        </p:nvSpPr>
        <p:spPr>
          <a:xfrm>
            <a:off x="1562100" y="3057144"/>
            <a:ext cx="6019800" cy="743712"/>
          </a:xfrm>
          <a:prstGeom prst="rect">
            <a:avLst/>
          </a:prstGeom>
        </p:spPr>
        <p:txBody>
          <a:bodyPr vert="horz" lIns="0" tIns="45720" rIns="0" bIns="0" anchor="b">
            <a:normAutofit fontScale="97500" lnSpcReduction="10000"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       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362200" y="1676400"/>
            <a:ext cx="4572000" cy="64633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bn-BD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বৃষ্টির সময় তুমি কী কর  লিখ ।</a:t>
            </a:r>
            <a:endParaRPr lang="en-US" sz="36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04800" y="1676400"/>
            <a:ext cx="1524000" cy="707886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bn-BD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লাল দল</a:t>
            </a:r>
            <a:endParaRPr lang="en-US" sz="40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04800" y="2971800"/>
            <a:ext cx="1600200" cy="707886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নীল দল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209800" y="2971800"/>
            <a:ext cx="5562600" cy="70788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বর্ষা কাল সম্পর্কে ২ টি বাক্য লিখ ।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3" grpId="0" animBg="1"/>
      <p:bldP spid="15" grpId="0" animBg="1"/>
      <p:bldP spid="17" grpId="0" animBg="1"/>
      <p:bldP spid="1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67000" y="609600"/>
            <a:ext cx="2971800" cy="990600"/>
          </a:xfrm>
          <a:solidFill>
            <a:srgbClr val="00B0F0"/>
          </a:solidFill>
          <a:ln w="19050"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bn-BD" sz="8000" dirty="0" smtClean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               </a:t>
            </a:r>
            <a:r>
              <a:rPr lang="en-US" sz="8000" dirty="0" smtClean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dirty="0" err="1" smtClean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মিল</a:t>
            </a:r>
            <a:r>
              <a:rPr lang="en-US" sz="8000" dirty="0" smtClean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dirty="0" err="1" smtClean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কর</a:t>
            </a:r>
            <a:endParaRPr lang="en-US" sz="8000" dirty="0">
              <a:ln>
                <a:solidFill>
                  <a:sysClr val="windowText" lastClr="000000"/>
                </a:solidFill>
              </a:ln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5800" y="1981200"/>
            <a:ext cx="2133600" cy="58477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আষাঢ়</a:t>
            </a:r>
            <a:r>
              <a:rPr lang="en-US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- </a:t>
            </a:r>
            <a:r>
              <a:rPr lang="en-US" sz="32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শ্রাবন</a:t>
            </a:r>
            <a:endParaRPr lang="en-US" sz="32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62000" y="3124200"/>
            <a:ext cx="2133600" cy="646331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en-US" sz="3600" b="1" dirty="0" err="1" smtClean="0">
                <a:ln/>
                <a:solidFill>
                  <a:schemeClr val="accent3"/>
                </a:solidFill>
                <a:latin typeface="NikoshBAN" pitchFamily="2" charset="0"/>
                <a:cs typeface="NikoshBAN" pitchFamily="2" charset="0"/>
              </a:rPr>
              <a:t>কালো</a:t>
            </a:r>
            <a:r>
              <a:rPr lang="en-US" sz="3600" b="1" dirty="0" smtClean="0">
                <a:ln/>
                <a:solidFill>
                  <a:schemeClr val="accent3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n/>
                <a:solidFill>
                  <a:schemeClr val="accent3"/>
                </a:solidFill>
                <a:latin typeface="NikoshBAN" pitchFamily="2" charset="0"/>
                <a:cs typeface="NikoshBAN" pitchFamily="2" charset="0"/>
              </a:rPr>
              <a:t>মেঘের</a:t>
            </a:r>
            <a:endParaRPr lang="en-US" sz="3600" b="1" dirty="0">
              <a:ln/>
              <a:solidFill>
                <a:schemeClr val="accent3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5800" y="4038600"/>
            <a:ext cx="2362200" cy="646331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3600" b="1" dirty="0" err="1" smtClean="0">
                <a:ln w="11430">
                  <a:solidFill>
                    <a:sysClr val="windowText" lastClr="000000"/>
                  </a:solidFill>
                </a:ln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ঝম</a:t>
            </a:r>
            <a:r>
              <a:rPr lang="en-US" sz="3600" b="1" dirty="0" smtClean="0">
                <a:ln w="11430">
                  <a:solidFill>
                    <a:sysClr val="windowText" lastClr="000000"/>
                  </a:solidFill>
                </a:ln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b="1" dirty="0" smtClean="0">
                <a:ln w="11430">
                  <a:solidFill>
                    <a:sysClr val="windowText" lastClr="000000"/>
                  </a:solidFill>
                </a:ln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ঝম করে</a:t>
            </a:r>
            <a:endParaRPr lang="en-US" sz="3600" b="1" dirty="0">
              <a:ln w="11430">
                <a:solidFill>
                  <a:sysClr val="windowText" lastClr="000000"/>
                </a:solidFill>
              </a:ln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62000" y="4953000"/>
            <a:ext cx="1600200" cy="646331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খাল বিল</a:t>
            </a:r>
            <a:endParaRPr lang="en-US" sz="3600" dirty="0">
              <a:ln>
                <a:solidFill>
                  <a:schemeClr val="accent1">
                    <a:lumMod val="75000"/>
                  </a:schemeClr>
                </a:solidFill>
              </a:ln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5800" y="5791200"/>
            <a:ext cx="1752600" cy="646331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r>
              <a:rPr lang="bn-BD" sz="3600" b="1" dirty="0" smtClean="0">
                <a:ln w="50800"/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ব্যাঙ ডাকে</a:t>
            </a:r>
            <a:endParaRPr lang="en-US" sz="3600" b="1" dirty="0">
              <a:ln w="50800"/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553200" y="2209800"/>
            <a:ext cx="1981200" cy="646331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bn-BD" sz="3600" b="1" dirty="0" smtClean="0">
                <a:ln>
                  <a:solidFill>
                    <a:schemeClr val="accent1"/>
                  </a:solidFill>
                </a:ln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থই থই করে</a:t>
            </a:r>
            <a:endParaRPr lang="en-US" sz="3600" b="1" dirty="0">
              <a:ln>
                <a:solidFill>
                  <a:schemeClr val="accent1"/>
                </a:solidFill>
              </a:ln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477000" y="3200400"/>
            <a:ext cx="1905000" cy="646331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bn-BD" sz="3600" b="1" dirty="0" smtClean="0">
                <a:ln/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ঘ্যাঙর ঘ্যাঙ</a:t>
            </a:r>
            <a:endParaRPr lang="en-US" sz="3600" b="1" dirty="0">
              <a:ln/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553200" y="3962400"/>
            <a:ext cx="1524000" cy="646331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bn-BD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বর্ষা ঋতু</a:t>
            </a:r>
            <a:endParaRPr lang="en-US" sz="3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553200" y="4876800"/>
            <a:ext cx="1752600" cy="646331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bn-BD" sz="3600" b="1" dirty="0" smtClean="0">
                <a:ln/>
                <a:solidFill>
                  <a:schemeClr val="accent3"/>
                </a:solidFill>
                <a:latin typeface="NikoshBAN" pitchFamily="2" charset="0"/>
                <a:cs typeface="NikoshBAN" pitchFamily="2" charset="0"/>
              </a:rPr>
              <a:t>আনা গোনা</a:t>
            </a:r>
            <a:endParaRPr lang="en-US" sz="3600" b="1" dirty="0">
              <a:ln/>
              <a:solidFill>
                <a:schemeClr val="accent3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400800" y="5791200"/>
            <a:ext cx="1981200" cy="646331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bn-BD" sz="3600" b="1" dirty="0" smtClean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বৃষ্টি নামে</a:t>
            </a:r>
            <a:endParaRPr lang="en-US" sz="3600" b="1" dirty="0">
              <a:ln w="11430"/>
              <a:solidFill>
                <a:schemeClr val="tx2">
                  <a:lumMod val="75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49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9167 0.02408 L 0.43333 0.26852 " pathEditMode="relative" rAng="0" ptsTypes="AA">
                                      <p:cBhvr>
                                        <p:cTn id="8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1" y="12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49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1667 0.00856 L 0.44167 0.25301 " pathEditMode="relative" rAng="0" ptsTypes="AA">
                                      <p:cBhvr>
                                        <p:cTn id="8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2" y="12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49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2083 0.08634 L 0.4375 0.25301 " pathEditMode="relative" rAng="0" ptsTypes="AA">
                                      <p:cBhvr>
                                        <p:cTn id="9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8" y="8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56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0417 -0.00254 L 0.47917 -0.39143 " pathEditMode="relative" rAng="0" ptsTypes="AA">
                                      <p:cBhvr>
                                        <p:cTn id="9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8" y="-1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56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2084 -0.047 L 0.47084 -0.38033 " pathEditMode="relative" rAng="0" ptsTypes="AA">
                                      <p:cBhvr>
                                        <p:cTn id="10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5" y="-1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3" grpId="1" animBg="1"/>
      <p:bldP spid="4" grpId="0" animBg="1"/>
      <p:bldP spid="4" grpId="1" animBg="1"/>
      <p:bldP spid="5" grpId="0" animBg="1"/>
      <p:bldP spid="5" grpId="1" animBg="1"/>
      <p:bldP spid="6" grpId="0" animBg="1"/>
      <p:bldP spid="6" grpId="1" animBg="1"/>
      <p:bldP spid="7" grpId="0" animBg="1"/>
      <p:bldP spid="7" grpId="1" animBg="1"/>
      <p:bldP spid="10" grpId="0" animBg="1"/>
      <p:bldP spid="12" grpId="0" animBg="1"/>
      <p:bldP spid="14" grpId="0" animBg="1"/>
      <p:bldP spid="15" grpId="0" animBg="1"/>
      <p:bldP spid="1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67000" y="381000"/>
            <a:ext cx="2590800" cy="990600"/>
          </a:xfrm>
          <a:ln w="38100"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bn-BD" sz="8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80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90600" y="1600200"/>
            <a:ext cx="8153400" cy="156966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BD" sz="4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১ । কোন কোন মাস নিয়ে বর্ষা কাল হয় লিখ ।</a:t>
            </a:r>
            <a:endParaRPr lang="en-US" sz="48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85800" y="3581400"/>
            <a:ext cx="6400800" cy="83099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BD" sz="4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২ । খাল বিল পানিতে  কী করে ?</a:t>
            </a:r>
            <a:endParaRPr lang="en-US" sz="48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85800" y="4724400"/>
            <a:ext cx="5257800" cy="156966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BD" sz="4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৩ । বর্ষা কালে কী কী ফুল ফোটে ?</a:t>
            </a:r>
            <a:endParaRPr lang="en-US" sz="48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  <p:bldP spid="8" grpId="0" animBg="1"/>
      <p:bldP spid="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066800"/>
            <a:ext cx="8305800" cy="4419600"/>
          </a:xfrm>
          <a:blipFill>
            <a:blip r:embed="rId2"/>
            <a:tile tx="0" ty="0" sx="100000" sy="100000" flip="none" algn="tl"/>
          </a:blipFill>
          <a:ln w="57150"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bn-BD" sz="7200" dirty="0" smtClean="0">
                <a:latin typeface="NikoshBAN" pitchFamily="2" charset="0"/>
                <a:cs typeface="NikoshBAN" pitchFamily="2" charset="0"/>
              </a:rPr>
              <a:t>পরিকল্পিত  কাজঃ</a:t>
            </a:r>
            <a:br>
              <a:rPr lang="bn-BD" sz="7200" dirty="0" smtClean="0">
                <a:latin typeface="NikoshBAN" pitchFamily="2" charset="0"/>
                <a:cs typeface="NikoshBAN" pitchFamily="2" charset="0"/>
              </a:rPr>
            </a:br>
            <a:r>
              <a:rPr lang="bn-BD" sz="7200" dirty="0" smtClean="0">
                <a:latin typeface="NikoshBAN" pitchFamily="2" charset="0"/>
                <a:cs typeface="NikoshBAN" pitchFamily="2" charset="0"/>
              </a:rPr>
              <a:t>১. বাড়ি থেকে বৃষ্টি হচ্ছে এমন একটি ছবি একে</a:t>
            </a:r>
            <a:br>
              <a:rPr lang="bn-BD" sz="7200" dirty="0" smtClean="0">
                <a:latin typeface="NikoshBAN" pitchFamily="2" charset="0"/>
                <a:cs typeface="NikoshBAN" pitchFamily="2" charset="0"/>
              </a:rPr>
            </a:br>
            <a:r>
              <a:rPr lang="bn-BD" sz="7200" dirty="0" smtClean="0">
                <a:latin typeface="NikoshBAN" pitchFamily="2" charset="0"/>
                <a:cs typeface="NikoshBAN" pitchFamily="2" charset="0"/>
              </a:rPr>
              <a:t>আনবে ।</a:t>
            </a:r>
            <a:endParaRPr lang="en-US" sz="7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286000" y="0"/>
            <a:ext cx="3886200" cy="1862048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solidFill>
              <a:srgbClr val="C00000"/>
            </a:solidFill>
            <a:prstDash val="lgDash"/>
          </a:ln>
        </p:spPr>
        <p:txBody>
          <a:bodyPr wrap="square" rtlCol="0">
            <a:spAutoFit/>
          </a:bodyPr>
          <a:lstStyle/>
          <a:p>
            <a:r>
              <a:rPr lang="bn-BD" sz="11500" dirty="0" smtClean="0"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115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050" name="Picture 2" descr="E:\Image\1048_473731859325399_1381280475_n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362201" y="2425358"/>
            <a:ext cx="3886200" cy="421877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133600"/>
            <a:ext cx="7162800" cy="4419600"/>
          </a:xfrm>
          <a:solidFill>
            <a:schemeClr val="tx2">
              <a:lumMod val="40000"/>
              <a:lumOff val="60000"/>
            </a:schemeClr>
          </a:solidFill>
          <a:ln w="57150"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bn-BD" sz="6000" dirty="0" smtClean="0">
                <a:latin typeface="NikoshBAN" pitchFamily="2" charset="0"/>
                <a:cs typeface="NikoshBAN" pitchFamily="2" charset="0"/>
              </a:rPr>
              <a:t>ইসমত আরা</a:t>
            </a:r>
            <a:br>
              <a:rPr lang="bn-BD" sz="6000" dirty="0" smtClean="0">
                <a:latin typeface="NikoshBAN" pitchFamily="2" charset="0"/>
                <a:cs typeface="NikoshBAN" pitchFamily="2" charset="0"/>
              </a:rPr>
            </a:br>
            <a:r>
              <a:rPr lang="bn-BD" sz="6000" dirty="0" smtClean="0">
                <a:latin typeface="NikoshBAN" pitchFamily="2" charset="0"/>
                <a:cs typeface="NikoshBAN" pitchFamily="2" charset="0"/>
              </a:rPr>
              <a:t>সহকারি শিক্ষক</a:t>
            </a:r>
            <a:br>
              <a:rPr lang="bn-BD" sz="6000" dirty="0" smtClean="0">
                <a:latin typeface="NikoshBAN" pitchFamily="2" charset="0"/>
                <a:cs typeface="NikoshBAN" pitchFamily="2" charset="0"/>
              </a:rPr>
            </a:br>
            <a:r>
              <a:rPr lang="bn-BD" sz="6000" dirty="0" smtClean="0">
                <a:latin typeface="NikoshBAN" pitchFamily="2" charset="0"/>
                <a:cs typeface="NikoshBAN" pitchFamily="2" charset="0"/>
              </a:rPr>
              <a:t>এস.এম সরকারি প্রাথমিক বিদ্যালয়</a:t>
            </a:r>
            <a:br>
              <a:rPr lang="bn-BD" sz="6000" dirty="0" smtClean="0">
                <a:latin typeface="NikoshBAN" pitchFamily="2" charset="0"/>
                <a:cs typeface="NikoshBAN" pitchFamily="2" charset="0"/>
              </a:rPr>
            </a:br>
            <a:r>
              <a:rPr lang="bn-BD" sz="6000" dirty="0" smtClean="0">
                <a:latin typeface="NikoshBAN" pitchFamily="2" charset="0"/>
                <a:cs typeface="NikoshBAN" pitchFamily="2" charset="0"/>
              </a:rPr>
              <a:t>মেহের পুর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057400" y="609600"/>
            <a:ext cx="5105400" cy="1200329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BD" sz="7200" dirty="0" smtClean="0">
                <a:latin typeface="NikoshBAN" pitchFamily="2" charset="0"/>
                <a:cs typeface="NikoshBAN" pitchFamily="2" charset="0"/>
              </a:rPr>
              <a:t>আমার  পরিচিতি</a:t>
            </a:r>
            <a:endParaRPr lang="en-US" sz="7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057400" y="609600"/>
            <a:ext cx="5105400" cy="1200329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BD" sz="7200" dirty="0" smtClean="0">
                <a:latin typeface="NikoshBAN" pitchFamily="2" charset="0"/>
                <a:cs typeface="NikoshBAN" pitchFamily="2" charset="0"/>
              </a:rPr>
              <a:t>আমার  পরিচিতি</a:t>
            </a:r>
            <a:endParaRPr lang="en-US" sz="7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1066800" y="1600200"/>
            <a:ext cx="7620000" cy="4724400"/>
            <a:chOff x="990600" y="1752600"/>
            <a:chExt cx="7620000" cy="4724400"/>
          </a:xfrm>
        </p:grpSpPr>
        <p:graphicFrame>
          <p:nvGraphicFramePr>
            <p:cNvPr id="3" name="Diagram 2"/>
            <p:cNvGraphicFramePr/>
            <p:nvPr/>
          </p:nvGraphicFramePr>
          <p:xfrm>
            <a:off x="990600" y="1752600"/>
            <a:ext cx="7620000" cy="4648200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  <p:sp>
          <p:nvSpPr>
            <p:cNvPr id="4" name="Flowchart: Terminator 3"/>
            <p:cNvSpPr/>
            <p:nvPr/>
          </p:nvSpPr>
          <p:spPr>
            <a:xfrm>
              <a:off x="4419600" y="1752600"/>
              <a:ext cx="3810000" cy="914400"/>
            </a:xfrm>
            <a:prstGeom prst="flowChartTerminator">
              <a:avLst/>
            </a:prstGeom>
            <a:solidFill>
              <a:schemeClr val="accent6">
                <a:lumMod val="60000"/>
                <a:lumOff val="40000"/>
              </a:schemeClr>
            </a:solidFill>
            <a:ln w="57150"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sp3d extrusionH="57150">
                <a:bevelT h="25400" prst="softRound"/>
              </a:sp3d>
            </a:bodyPr>
            <a:lstStyle/>
            <a:p>
              <a:pPr algn="ctr"/>
              <a:r>
                <a:rPr lang="en-US" sz="4400" dirty="0" err="1" smtClean="0">
                  <a:solidFill>
                    <a:srgbClr val="002060"/>
                  </a:solidFill>
                  <a:latin typeface="NikoshBAN" pitchFamily="2" charset="0"/>
                  <a:cs typeface="NikoshBAN" pitchFamily="2" charset="0"/>
                </a:rPr>
                <a:t>বাংলা</a:t>
              </a:r>
              <a:endParaRPr lang="en-US" sz="44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5" name="Flowchart: Terminator 4"/>
            <p:cNvSpPr/>
            <p:nvPr/>
          </p:nvSpPr>
          <p:spPr>
            <a:xfrm>
              <a:off x="4495800" y="2971800"/>
              <a:ext cx="3810000" cy="914400"/>
            </a:xfrm>
            <a:prstGeom prst="flowChartTerminator">
              <a:avLst/>
            </a:prstGeom>
            <a:solidFill>
              <a:schemeClr val="accent6">
                <a:lumMod val="60000"/>
                <a:lumOff val="40000"/>
              </a:schemeClr>
            </a:solidFill>
            <a:ln w="57150"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sp3d extrusionH="57150">
                <a:bevelT h="25400" prst="softRound"/>
              </a:sp3d>
            </a:bodyPr>
            <a:lstStyle/>
            <a:p>
              <a:pPr algn="ctr"/>
              <a:r>
                <a:rPr lang="en-US" sz="4000" dirty="0" err="1" smtClean="0">
                  <a:solidFill>
                    <a:srgbClr val="002060"/>
                  </a:solidFill>
                  <a:latin typeface="NikoshBAN" pitchFamily="2" charset="0"/>
                  <a:cs typeface="NikoshBAN" pitchFamily="2" charset="0"/>
                </a:rPr>
                <a:t>দ্বিতীয়</a:t>
              </a:r>
              <a:endParaRPr lang="en-US" sz="40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6" name="Flowchart: Terminator 5"/>
            <p:cNvSpPr/>
            <p:nvPr/>
          </p:nvSpPr>
          <p:spPr>
            <a:xfrm>
              <a:off x="4495800" y="4191000"/>
              <a:ext cx="3810000" cy="914400"/>
            </a:xfrm>
            <a:prstGeom prst="flowChartTerminator">
              <a:avLst/>
            </a:prstGeom>
            <a:solidFill>
              <a:schemeClr val="accent6">
                <a:lumMod val="60000"/>
                <a:lumOff val="40000"/>
              </a:schemeClr>
            </a:solidFill>
            <a:ln w="57150"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sp3d extrusionH="57150">
                <a:bevelT h="25400" prst="softRound"/>
              </a:sp3d>
            </a:bodyPr>
            <a:lstStyle/>
            <a:p>
              <a:pPr algn="ctr"/>
              <a:r>
                <a:rPr lang="en-US" sz="4000" dirty="0" err="1" smtClean="0">
                  <a:solidFill>
                    <a:srgbClr val="002060"/>
                  </a:solidFill>
                  <a:latin typeface="NikoshBAN" pitchFamily="2" charset="0"/>
                  <a:cs typeface="NikoshBAN" pitchFamily="2" charset="0"/>
                </a:rPr>
                <a:t>ছয়</a:t>
              </a:r>
              <a:r>
                <a:rPr lang="en-US" sz="4000" dirty="0" smtClean="0">
                  <a:solidFill>
                    <a:srgbClr val="002060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4000" dirty="0" err="1" smtClean="0">
                  <a:solidFill>
                    <a:srgbClr val="002060"/>
                  </a:solidFill>
                  <a:latin typeface="NikoshBAN" pitchFamily="2" charset="0"/>
                  <a:cs typeface="NikoshBAN" pitchFamily="2" charset="0"/>
                </a:rPr>
                <a:t>ঋতুর</a:t>
              </a:r>
              <a:r>
                <a:rPr lang="en-US" sz="4000" dirty="0" smtClean="0">
                  <a:solidFill>
                    <a:srgbClr val="002060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4000" dirty="0" err="1" smtClean="0">
                  <a:solidFill>
                    <a:srgbClr val="002060"/>
                  </a:solidFill>
                  <a:latin typeface="NikoshBAN" pitchFamily="2" charset="0"/>
                  <a:cs typeface="NikoshBAN" pitchFamily="2" charset="0"/>
                </a:rPr>
                <a:t>দেশ</a:t>
              </a:r>
              <a:endParaRPr lang="en-US" sz="40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7" name="Flowchart: Terminator 6"/>
            <p:cNvSpPr/>
            <p:nvPr/>
          </p:nvSpPr>
          <p:spPr>
            <a:xfrm>
              <a:off x="4495800" y="5486400"/>
              <a:ext cx="3886200" cy="990600"/>
            </a:xfrm>
            <a:prstGeom prst="flowChartTerminator">
              <a:avLst/>
            </a:prstGeom>
            <a:solidFill>
              <a:schemeClr val="accent6">
                <a:lumMod val="60000"/>
                <a:lumOff val="40000"/>
              </a:schemeClr>
            </a:solidFill>
            <a:ln w="57150"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sp3d extrusionH="57150">
                <a:bevelT h="25400" prst="softRound"/>
              </a:sp3d>
            </a:bodyPr>
            <a:lstStyle/>
            <a:p>
              <a:pPr algn="ctr"/>
              <a:r>
                <a:rPr lang="en-US" sz="3600" dirty="0" err="1" smtClean="0">
                  <a:solidFill>
                    <a:srgbClr val="002060"/>
                  </a:solidFill>
                  <a:latin typeface="NikoshBAN" pitchFamily="2" charset="0"/>
                  <a:cs typeface="NikoshBAN" pitchFamily="2" charset="0"/>
                </a:rPr>
                <a:t>আষাঢ়</a:t>
              </a:r>
              <a:r>
                <a:rPr lang="en-US" sz="3600" dirty="0" smtClean="0">
                  <a:solidFill>
                    <a:srgbClr val="002060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3600" dirty="0" err="1" smtClean="0">
                  <a:solidFill>
                    <a:srgbClr val="002060"/>
                  </a:solidFill>
                  <a:latin typeface="NikoshBAN" pitchFamily="2" charset="0"/>
                  <a:cs typeface="NikoshBAN" pitchFamily="2" charset="0"/>
                </a:rPr>
                <a:t>আর</a:t>
              </a:r>
              <a:r>
                <a:rPr lang="en-US" sz="3600" dirty="0" smtClean="0">
                  <a:solidFill>
                    <a:srgbClr val="002060"/>
                  </a:solidFill>
                  <a:latin typeface="NikoshBAN" pitchFamily="2" charset="0"/>
                  <a:cs typeface="NikoshBAN" pitchFamily="2" charset="0"/>
                </a:rPr>
                <a:t>-----------------------</a:t>
              </a:r>
              <a:r>
                <a:rPr lang="en-US" sz="3600" dirty="0" err="1" smtClean="0">
                  <a:solidFill>
                    <a:srgbClr val="002060"/>
                  </a:solidFill>
                  <a:latin typeface="NikoshBAN" pitchFamily="2" charset="0"/>
                  <a:cs typeface="NikoshBAN" pitchFamily="2" charset="0"/>
                </a:rPr>
                <a:t>ভরপুর</a:t>
              </a:r>
              <a:r>
                <a:rPr lang="en-US" sz="3600" dirty="0" smtClean="0">
                  <a:solidFill>
                    <a:srgbClr val="002060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3600" dirty="0" err="1" smtClean="0">
                  <a:solidFill>
                    <a:srgbClr val="002060"/>
                  </a:solidFill>
                  <a:latin typeface="NikoshBAN" pitchFamily="2" charset="0"/>
                  <a:cs typeface="NikoshBAN" pitchFamily="2" charset="0"/>
                </a:rPr>
                <a:t>থাকে</a:t>
              </a:r>
              <a:r>
                <a:rPr lang="en-US" sz="3600" dirty="0" smtClean="0">
                  <a:solidFill>
                    <a:srgbClr val="002060"/>
                  </a:solidFill>
                  <a:latin typeface="NikoshBAN" pitchFamily="2" charset="0"/>
                  <a:cs typeface="NikoshBAN" pitchFamily="2" charset="0"/>
                </a:rPr>
                <a:t>।</a:t>
              </a:r>
              <a:endParaRPr lang="en-US" sz="36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endParaRPr>
            </a:p>
          </p:txBody>
        </p:sp>
      </p:grpSp>
      <p:sp>
        <p:nvSpPr>
          <p:cNvPr id="12" name="Flowchart: Punched Tape 11"/>
          <p:cNvSpPr/>
          <p:nvPr/>
        </p:nvSpPr>
        <p:spPr>
          <a:xfrm>
            <a:off x="2209800" y="0"/>
            <a:ext cx="4953000" cy="1447800"/>
          </a:xfrm>
          <a:prstGeom prst="flowChartPunchedTape">
            <a:avLst/>
          </a:prstGeom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পাঠ পরিচিতি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524000"/>
            <a:ext cx="8763000" cy="5521226"/>
          </a:xfrm>
          <a:prstGeom prst="horizontalScroll">
            <a:avLst/>
          </a:prstGeom>
          <a:blipFill>
            <a:blip r:embed="rId2"/>
            <a:stretch>
              <a:fillRect/>
            </a:stretch>
          </a:blipFill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/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txBody>
          <a:bodyPr wrap="square" rtlCol="0">
            <a:spAutoFit/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lvl="1">
              <a:buFont typeface="Wingdings" pitchFamily="2" charset="2"/>
              <a:buChar char="Ø"/>
            </a:pPr>
            <a:endParaRPr lang="en-US" sz="4400" b="1" dirty="0" smtClean="0">
              <a:ln w="11430"/>
              <a:solidFill>
                <a:schemeClr val="accent2">
                  <a:lumMod val="50000"/>
                </a:schemeClr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lvl="1">
              <a:buFont typeface="Wingdings" pitchFamily="2" charset="2"/>
              <a:buChar char="Ø"/>
            </a:pPr>
            <a:r>
              <a:rPr lang="en-US" sz="4400" b="1" dirty="0" err="1" smtClean="0">
                <a:ln w="11430"/>
                <a:solidFill>
                  <a:schemeClr val="accent2">
                    <a:lumMod val="5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বর্ষাকাল</a:t>
            </a:r>
            <a:r>
              <a:rPr lang="en-US" sz="4400" b="1" dirty="0" smtClean="0">
                <a:ln w="11430"/>
                <a:solidFill>
                  <a:schemeClr val="accent2">
                    <a:lumMod val="5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n w="11430"/>
                <a:solidFill>
                  <a:schemeClr val="accent2">
                    <a:lumMod val="5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সম্পর্কে</a:t>
            </a:r>
            <a:r>
              <a:rPr lang="en-US" sz="4400" b="1" dirty="0" smtClean="0">
                <a:ln w="11430"/>
                <a:solidFill>
                  <a:schemeClr val="accent2">
                    <a:lumMod val="5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n w="11430"/>
                <a:solidFill>
                  <a:schemeClr val="accent2">
                    <a:lumMod val="5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বর্ণনা</a:t>
            </a:r>
            <a:r>
              <a:rPr lang="en-US" sz="4400" b="1" dirty="0" smtClean="0">
                <a:ln w="11430"/>
                <a:solidFill>
                  <a:schemeClr val="accent2">
                    <a:lumMod val="5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n w="11430"/>
                <a:solidFill>
                  <a:schemeClr val="accent2">
                    <a:lumMod val="5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4400" b="1" dirty="0" smtClean="0">
                <a:ln w="11430"/>
                <a:solidFill>
                  <a:schemeClr val="accent2">
                    <a:lumMod val="5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n w="11430"/>
                <a:solidFill>
                  <a:schemeClr val="accent2">
                    <a:lumMod val="5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4400" b="1" dirty="0" smtClean="0">
                <a:ln w="11430"/>
                <a:solidFill>
                  <a:schemeClr val="accent2">
                    <a:lumMod val="5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</a:t>
            </a:r>
          </a:p>
          <a:p>
            <a:pPr lvl="1">
              <a:buFont typeface="Wingdings" pitchFamily="2" charset="2"/>
              <a:buChar char="Ø"/>
            </a:pPr>
            <a:r>
              <a:rPr lang="en-US" sz="4400" b="1" dirty="0" err="1" smtClean="0">
                <a:ln w="11430"/>
                <a:solidFill>
                  <a:schemeClr val="accent2">
                    <a:lumMod val="5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বর্ষাকালের</a:t>
            </a:r>
            <a:r>
              <a:rPr lang="en-US" sz="4400" b="1" dirty="0" smtClean="0">
                <a:ln w="11430"/>
                <a:solidFill>
                  <a:schemeClr val="accent2">
                    <a:lumMod val="5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n w="11430"/>
                <a:solidFill>
                  <a:schemeClr val="accent2">
                    <a:lumMod val="5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বর্ণনা</a:t>
            </a:r>
            <a:r>
              <a:rPr lang="en-US" sz="4400" b="1" dirty="0" smtClean="0">
                <a:ln w="11430"/>
                <a:solidFill>
                  <a:schemeClr val="accent2">
                    <a:lumMod val="5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n w="11430"/>
                <a:solidFill>
                  <a:schemeClr val="accent2">
                    <a:lumMod val="5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পড়ে</a:t>
            </a:r>
            <a:r>
              <a:rPr lang="en-US" sz="4400" b="1" dirty="0" smtClean="0">
                <a:ln w="11430"/>
                <a:solidFill>
                  <a:schemeClr val="accent2">
                    <a:lumMod val="5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n w="11430"/>
                <a:solidFill>
                  <a:schemeClr val="accent2">
                    <a:lumMod val="5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বুঝতে</a:t>
            </a:r>
            <a:r>
              <a:rPr lang="en-US" sz="4400" b="1" dirty="0" smtClean="0">
                <a:ln w="11430"/>
                <a:solidFill>
                  <a:schemeClr val="accent2">
                    <a:lumMod val="5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n w="11430"/>
                <a:solidFill>
                  <a:schemeClr val="accent2">
                    <a:lumMod val="5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4400" b="1" dirty="0" smtClean="0">
                <a:ln w="11430"/>
                <a:solidFill>
                  <a:schemeClr val="accent2">
                    <a:lumMod val="5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</a:t>
            </a:r>
          </a:p>
          <a:p>
            <a:pPr lvl="1">
              <a:buFont typeface="Wingdings" pitchFamily="2" charset="2"/>
              <a:buChar char="Ø"/>
            </a:pPr>
            <a:r>
              <a:rPr lang="en-US" sz="4400" b="1" dirty="0" err="1" smtClean="0">
                <a:ln w="11430"/>
                <a:solidFill>
                  <a:schemeClr val="accent2">
                    <a:lumMod val="5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বর্ষাঋতু</a:t>
            </a:r>
            <a:r>
              <a:rPr lang="en-US" sz="4400" b="1" dirty="0" smtClean="0">
                <a:ln w="11430"/>
                <a:solidFill>
                  <a:schemeClr val="accent2">
                    <a:lumMod val="5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n w="11430"/>
                <a:solidFill>
                  <a:schemeClr val="accent2">
                    <a:lumMod val="5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সংশ্লিষ্ট</a:t>
            </a:r>
            <a:r>
              <a:rPr lang="en-US" sz="4400" b="1" dirty="0" smtClean="0">
                <a:ln w="11430"/>
                <a:solidFill>
                  <a:schemeClr val="accent2">
                    <a:lumMod val="5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n w="11430"/>
                <a:solidFill>
                  <a:schemeClr val="accent2">
                    <a:lumMod val="5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প্রশ্নের</a:t>
            </a:r>
            <a:r>
              <a:rPr lang="en-US" sz="4400" b="1" dirty="0" smtClean="0">
                <a:ln w="11430"/>
                <a:solidFill>
                  <a:schemeClr val="accent2">
                    <a:lumMod val="5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n w="11430"/>
                <a:solidFill>
                  <a:schemeClr val="accent2">
                    <a:lumMod val="5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উত্তর</a:t>
            </a:r>
            <a:r>
              <a:rPr lang="en-US" sz="4400" b="1" dirty="0" smtClean="0">
                <a:ln w="11430"/>
                <a:solidFill>
                  <a:schemeClr val="accent2">
                    <a:lumMod val="5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n w="11430"/>
                <a:solidFill>
                  <a:schemeClr val="accent2">
                    <a:lumMod val="5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লিখতে</a:t>
            </a:r>
            <a:r>
              <a:rPr lang="en-US" sz="4400" b="1" dirty="0" smtClean="0">
                <a:ln w="11430"/>
                <a:solidFill>
                  <a:schemeClr val="accent2">
                    <a:lumMod val="5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	</a:t>
            </a:r>
            <a:r>
              <a:rPr lang="en-US" sz="4400" b="1" dirty="0" err="1" smtClean="0">
                <a:ln w="11430"/>
                <a:solidFill>
                  <a:schemeClr val="accent2">
                    <a:lumMod val="5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4400" b="1" dirty="0" smtClean="0">
                <a:ln w="11430"/>
                <a:solidFill>
                  <a:schemeClr val="accent2">
                    <a:lumMod val="5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</a:t>
            </a:r>
          </a:p>
          <a:p>
            <a:pPr lvl="1"/>
            <a:r>
              <a:rPr lang="en-US" sz="4400" b="1" dirty="0" smtClean="0">
                <a:ln w="11430"/>
                <a:solidFill>
                  <a:schemeClr val="accent2">
                    <a:lumMod val="5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</a:p>
        </p:txBody>
      </p:sp>
      <p:sp>
        <p:nvSpPr>
          <p:cNvPr id="4" name="Horizontal Scroll 3"/>
          <p:cNvSpPr/>
          <p:nvPr/>
        </p:nvSpPr>
        <p:spPr>
          <a:xfrm>
            <a:off x="2209800" y="381000"/>
            <a:ext cx="4648200" cy="1033272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600" dirty="0" smtClean="0">
                <a:solidFill>
                  <a:srgbClr val="FF0000"/>
                </a:solidFill>
              </a:rPr>
              <a:t>শিখনফল</a:t>
            </a:r>
            <a:endParaRPr lang="en-US" sz="6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1524000"/>
            <a:ext cx="7323666" cy="494347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447800" y="228600"/>
            <a:ext cx="6172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পাঠের অনুকূল পরিবেশ সৃষ্টি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own Ribbon 1"/>
          <p:cNvSpPr/>
          <p:nvPr/>
        </p:nvSpPr>
        <p:spPr>
          <a:xfrm>
            <a:off x="1143000" y="0"/>
            <a:ext cx="7010400" cy="2057400"/>
          </a:xfrm>
          <a:prstGeom prst="ribb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743200" y="457200"/>
            <a:ext cx="3581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আজকের  পাঠ</a:t>
            </a:r>
            <a:endParaRPr lang="en-US" sz="60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2286000"/>
            <a:ext cx="9144000" cy="39624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819400" y="2590800"/>
            <a:ext cx="3810000" cy="1107996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bn-BD" sz="6600" dirty="0" smtClean="0">
                <a:latin typeface="NikoshBAN" pitchFamily="2" charset="0"/>
                <a:cs typeface="NikoshBAN" pitchFamily="2" charset="0"/>
              </a:rPr>
              <a:t>ছয় ঋতুর দেশ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905000" y="990600"/>
            <a:ext cx="579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590800" y="533400"/>
            <a:ext cx="3962400" cy="156966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BD" sz="9600" dirty="0" smtClean="0">
                <a:latin typeface="NikoshBAN" pitchFamily="2" charset="0"/>
                <a:cs typeface="NikoshBAN" pitchFamily="2" charset="0"/>
              </a:rPr>
              <a:t>উপস্থাপন</a:t>
            </a:r>
            <a:endParaRPr lang="en-US" sz="9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7620000" cy="1447800"/>
          </a:xfrm>
          <a:blipFill>
            <a:blip r:embed="rId2"/>
            <a:tile tx="0" ty="0" sx="100000" sy="100000" flip="none" algn="tl"/>
          </a:blipFill>
          <a:ln w="28575"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যুক্ত বর্ণ গুলো ভেঙ্গে লিখি এবং নতুন শব্দ </a:t>
            </a:r>
            <a:br>
              <a:rPr lang="bn-BD" sz="4400" dirty="0" smtClean="0">
                <a:latin typeface="NikoshBAN" pitchFamily="2" charset="0"/>
                <a:cs typeface="NikoshBAN" pitchFamily="2" charset="0"/>
              </a:rPr>
            </a:b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তৈরি করি ।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1000" y="2286001"/>
            <a:ext cx="1219200" cy="769441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bn-BD" sz="4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শ্রা</a:t>
            </a: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বণ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971800" y="2286000"/>
            <a:ext cx="762000" cy="769441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bn-BD" sz="4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শ্র</a:t>
            </a:r>
            <a:endParaRPr lang="en-US" sz="44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905000" y="2362200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------------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962400" y="2133601"/>
            <a:ext cx="533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 smtClean="0">
                <a:latin typeface="NikoshBAN" pitchFamily="2" charset="0"/>
                <a:cs typeface="NikoshBAN" pitchFamily="2" charset="0"/>
              </a:rPr>
              <a:t>=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800600" y="2286000"/>
            <a:ext cx="381000" cy="769441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bn-BD" sz="4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শ</a:t>
            </a:r>
            <a:endParaRPr lang="en-US" sz="44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715000" y="2209800"/>
            <a:ext cx="457200" cy="769441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bn-BD" sz="4400" dirty="0" smtClean="0">
                <a:latin typeface="NikoshBAN" pitchFamily="2" charset="0"/>
                <a:cs typeface="NikoshBAN" pitchFamily="2" charset="0"/>
              </a:rPr>
              <a:t>+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858000" y="2209801"/>
            <a:ext cx="1371600" cy="762000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র-ফলা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81000" y="3505200"/>
            <a:ext cx="1219200" cy="769441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ব</a:t>
            </a:r>
            <a:r>
              <a:rPr lang="bn-BD" sz="4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র্ষা</a:t>
            </a:r>
            <a:endParaRPr lang="en-US" sz="44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828800" y="36576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-----------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124200" y="3505200"/>
            <a:ext cx="533400" cy="769441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bn-BD" sz="4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র্ষ</a:t>
            </a:r>
            <a:endParaRPr lang="en-US" sz="44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962400" y="3429000"/>
            <a:ext cx="685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 smtClean="0">
                <a:latin typeface="NikoshBAN" pitchFamily="2" charset="0"/>
                <a:cs typeface="NikoshBAN" pitchFamily="2" charset="0"/>
              </a:rPr>
              <a:t>=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800600" y="3505200"/>
            <a:ext cx="609600" cy="769441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bn-BD" sz="4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ষ</a:t>
            </a:r>
            <a:endParaRPr lang="en-US" sz="44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791200" y="3429000"/>
            <a:ext cx="457200" cy="769441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bn-BD" sz="4400" dirty="0" smtClean="0">
                <a:latin typeface="NikoshBAN" pitchFamily="2" charset="0"/>
                <a:cs typeface="NikoshBAN" pitchFamily="2" charset="0"/>
              </a:rPr>
              <a:t>+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629400" y="3352800"/>
            <a:ext cx="1600200" cy="769441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রেফ ( )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04800" y="4648201"/>
            <a:ext cx="1143000" cy="769441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বৃ</a:t>
            </a:r>
            <a:r>
              <a:rPr lang="bn-BD" sz="4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ষ্টি</a:t>
            </a:r>
            <a:endParaRPr lang="en-US" sz="44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981200" y="48768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----------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124200" y="4572000"/>
            <a:ext cx="457200" cy="769441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bn-BD" sz="4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ষ্ট</a:t>
            </a:r>
            <a:endParaRPr lang="en-US" sz="44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962400" y="4648200"/>
            <a:ext cx="533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 smtClean="0">
                <a:latin typeface="NikoshBAN" pitchFamily="2" charset="0"/>
                <a:cs typeface="NikoshBAN" pitchFamily="2" charset="0"/>
              </a:rPr>
              <a:t>=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800600" y="4648200"/>
            <a:ext cx="609600" cy="769441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bn-BD" sz="4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ষ</a:t>
            </a:r>
            <a:endParaRPr lang="en-US" sz="44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791200" y="4724400"/>
            <a:ext cx="457200" cy="769441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bn-BD" sz="4400" dirty="0" smtClean="0">
                <a:latin typeface="NikoshBAN" pitchFamily="2" charset="0"/>
                <a:cs typeface="NikoshBAN" pitchFamily="2" charset="0"/>
              </a:rPr>
              <a:t>+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934200" y="4572000"/>
            <a:ext cx="457200" cy="769441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ট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04800" y="5791200"/>
            <a:ext cx="990600" cy="769441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গ</a:t>
            </a:r>
            <a:r>
              <a:rPr lang="bn-BD" sz="4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ন্ধে</a:t>
            </a:r>
            <a:endParaRPr lang="en-US" sz="44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905000" y="60198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------------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3200400" y="5791200"/>
            <a:ext cx="381000" cy="769441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bn-BD" sz="4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ন্ধ</a:t>
            </a:r>
            <a:endParaRPr lang="en-US" sz="44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038600" y="6088559"/>
            <a:ext cx="457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 smtClean="0">
                <a:latin typeface="NikoshBAN" pitchFamily="2" charset="0"/>
                <a:cs typeface="NikoshBAN" pitchFamily="2" charset="0"/>
              </a:rPr>
              <a:t>=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4800600" y="5943601"/>
            <a:ext cx="304800" cy="769441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bn-BD" sz="4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ন</a:t>
            </a:r>
            <a:endParaRPr lang="en-US" sz="44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791200" y="5791200"/>
            <a:ext cx="457200" cy="769441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bn-BD" sz="4400" dirty="0" smtClean="0">
                <a:latin typeface="NikoshBAN" pitchFamily="2" charset="0"/>
                <a:cs typeface="NikoshBAN" pitchFamily="2" charset="0"/>
              </a:rPr>
              <a:t>+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7010400" y="5867400"/>
            <a:ext cx="609600" cy="769441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ধ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 flipH="1" flipV="1">
            <a:off x="7658100" y="3619500"/>
            <a:ext cx="304800" cy="762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4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1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8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5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2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9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4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6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1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3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8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70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5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6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2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84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9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1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6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8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3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4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6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8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9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0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6" grpId="0"/>
      <p:bldP spid="7" grpId="0"/>
      <p:bldP spid="8" grpId="0" animBg="1"/>
      <p:bldP spid="9" grpId="0" animBg="1"/>
      <p:bldP spid="10" grpId="0" animBg="1"/>
      <p:bldP spid="11" grpId="0" animBg="1"/>
      <p:bldP spid="12" grpId="0"/>
      <p:bldP spid="13" grpId="0" animBg="1"/>
      <p:bldP spid="14" grpId="0"/>
      <p:bldP spid="15" grpId="0" animBg="1"/>
      <p:bldP spid="17" grpId="0" animBg="1"/>
      <p:bldP spid="19" grpId="1" animBg="1"/>
      <p:bldP spid="21" grpId="0" animBg="1"/>
      <p:bldP spid="22" grpId="0"/>
      <p:bldP spid="24" grpId="0" animBg="1"/>
      <p:bldP spid="25" grpId="0"/>
      <p:bldP spid="27" grpId="0" animBg="1"/>
      <p:bldP spid="28" grpId="0" animBg="1"/>
      <p:bldP spid="29" grpId="0" animBg="1"/>
      <p:bldP spid="30" grpId="0" animBg="1"/>
      <p:bldP spid="31" grpId="0"/>
      <p:bldP spid="32" grpId="0" animBg="1"/>
      <p:bldP spid="33" grpId="0"/>
      <p:bldP spid="34" grpId="0" animBg="1"/>
      <p:bldP spid="35" grpId="0" animBg="1"/>
      <p:bldP spid="3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457200"/>
            <a:ext cx="9144000" cy="1015663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BD" sz="6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শব্দের অর্থ জেনে নিই এবং বাক্য লিখি </a:t>
            </a:r>
            <a:endParaRPr lang="en-US" sz="60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5800" y="2362200"/>
            <a:ext cx="1371600" cy="830997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গন্ধ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819400" y="2667000"/>
            <a:ext cx="1371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/>
              <a:t>-------------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800600" y="2362200"/>
            <a:ext cx="2057400" cy="707886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বাস, সুবাস।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5800" y="3733800"/>
            <a:ext cx="1752600" cy="707886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আনাগোনা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971800" y="3962400"/>
            <a:ext cx="1219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------------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800600" y="3733800"/>
            <a:ext cx="2590800" cy="769441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  <a:ln>
            <a:solidFill>
              <a:schemeClr val="bg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আসা- যাওয়া।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62000" y="5105400"/>
            <a:ext cx="1447800" cy="762000"/>
          </a:xfrm>
          <a:prstGeom prst="rect">
            <a:avLst/>
          </a:prstGeom>
          <a:blipFill>
            <a:blip r:embed="rId5"/>
            <a:tile tx="0" ty="0" sx="100000" sy="100000" flip="none" algn="tl"/>
          </a:blipFill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ভরপুর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971800" y="53340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/>
              <a:t>-----------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4800600" y="5105400"/>
            <a:ext cx="1828800" cy="769441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  <a:ln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ভরা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, পূর্ণ ।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3" grpId="0" animBg="1"/>
      <p:bldP spid="4" grpId="0"/>
      <p:bldP spid="6" grpId="0" animBg="1"/>
      <p:bldP spid="7" grpId="0" animBg="1"/>
      <p:bldP spid="11" grpId="0"/>
      <p:bldP spid="12" grpId="0" animBg="1"/>
      <p:bldP spid="13" grpId="0" animBg="1"/>
      <p:bldP spid="14" grpId="0"/>
      <p:bldP spid="16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>
            <a:latin typeface="NikoshBAN" pitchFamily="2" charset="0"/>
            <a:cs typeface="NikoshBAN" pitchFamily="2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1035</TotalTime>
  <Words>206</Words>
  <Application>Microsoft Office PowerPoint</Application>
  <PresentationFormat>On-screen Show (4:3)</PresentationFormat>
  <Paragraphs>91</Paragraphs>
  <Slides>16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Flow</vt:lpstr>
      <vt:lpstr>Slide 1</vt:lpstr>
      <vt:lpstr>ইসমত আরা সহকারি শিক্ষক এস.এম সরকারি প্রাথমিক বিদ্যালয় মেহের পুর</vt:lpstr>
      <vt:lpstr>Slide 3</vt:lpstr>
      <vt:lpstr>Slide 4</vt:lpstr>
      <vt:lpstr>Slide 5</vt:lpstr>
      <vt:lpstr>Slide 6</vt:lpstr>
      <vt:lpstr>Slide 7</vt:lpstr>
      <vt:lpstr>যুক্ত বর্ণ গুলো ভেঙ্গে লিখি এবং নতুন শব্দ  তৈরি করি ।</vt:lpstr>
      <vt:lpstr>Slide 9</vt:lpstr>
      <vt:lpstr>শিক্ষকের পাঠ</vt:lpstr>
      <vt:lpstr>Slide 11</vt:lpstr>
      <vt:lpstr>দলীয় কাজ</vt:lpstr>
      <vt:lpstr>                  মিল কর</vt:lpstr>
      <vt:lpstr>মূল্যায়ন</vt:lpstr>
      <vt:lpstr>পরিকল্পিত  কাজঃ ১. বাড়ি থেকে বৃষ্টি হচ্ছে এমন একটি ছবি একে আনবে ।</vt:lpstr>
      <vt:lpstr>Slide 16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226</cp:revision>
  <dcterms:created xsi:type="dcterms:W3CDTF">2006-08-16T00:00:00Z</dcterms:created>
  <dcterms:modified xsi:type="dcterms:W3CDTF">2017-05-27T05:52:45Z</dcterms:modified>
</cp:coreProperties>
</file>